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B0604020202020204" charset="0"/>
      <p:regular r:id="rId13"/>
    </p:embeddedFont>
    <p:embeddedFont>
      <p:font typeface="Montserrat Medium" panose="00000600000000000000" pitchFamily="2" charset="0"/>
      <p:regular r:id="rId14"/>
      <p:italic r:id="rId1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A57C3-46C2-45EC-BFA1-37A298A2E04D}" v="223" dt="2025-10-22T16:11:38.884"/>
    <p1510:client id="{26B86C32-4DD6-D977-AE82-A888428346CB}" v="22" dt="2025-10-22T17:07:57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49A61-AD3F-4472-AFB3-940CF29C48DF}" type="datetimeFigureOut">
              <a:t>22.10.2025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88984-9530-42E6-9180-51418DFC7122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342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41CE69EB-C327-9512-2C0B-46CA7863B2E7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0683"/>
            <a:ext cx="7556421" cy="5954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Kuantum Bilgisayarlar ve Siber Güvenlik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6280190" y="6892885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Geleceğin Tehditleri ve Korunma Yöntemleri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80190" y="7325558"/>
            <a:ext cx="755642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Hazırlayan</a:t>
            </a:r>
            <a:r>
              <a:rPr lang="en-US" sz="100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: Muharrem Enes Sönmez , Mahmut Burak Gök , Talay Vural , Ramazan Yusuf Ercan</a:t>
            </a:r>
            <a:endParaRPr lang="en-US" sz="1000">
              <a:solidFill>
                <a:srgbClr val="000000"/>
              </a:solidFill>
              <a:latin typeface="Inter Light"/>
              <a:ea typeface="Inter Light"/>
              <a:cs typeface="Inter Light" pitchFamily="34" charset="-120"/>
            </a:endParaRPr>
          </a:p>
          <a:p>
            <a:pPr>
              <a:lnSpc>
                <a:spcPts val="1600"/>
              </a:lnSpc>
            </a:pP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Bölüm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: </a:t>
            </a: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Bilgisayar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 </a:t>
            </a: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Programcılığı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 | Ders: </a:t>
            </a: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Araştırma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 Ve </a:t>
            </a: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Yöntem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 </a:t>
            </a:r>
            <a:r>
              <a:rPr lang="en-US" sz="1000" dirty="0" err="1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Teknikleri</a:t>
            </a:r>
            <a:r>
              <a:rPr lang="en-US" sz="1000" dirty="0">
                <a:solidFill>
                  <a:srgbClr val="3D3E44"/>
                </a:solidFill>
                <a:latin typeface="Inter Light"/>
                <a:ea typeface="Inter Light"/>
                <a:cs typeface="Inter Light" pitchFamily="34" charset="-120"/>
              </a:rPr>
              <a:t> | Tarih: Ekim 2025</a:t>
            </a:r>
            <a:endParaRPr lang="en-US" sz="1000" dirty="0">
              <a:latin typeface="Inter Light"/>
              <a:ea typeface="Int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710"/>
            <a:ext cx="10012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Seçilmiş Kaynakça ve Ek Okumalar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036088"/>
            <a:ext cx="5060752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3" y="2036088"/>
            <a:ext cx="3801904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968" y="2036088"/>
            <a:ext cx="3801904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9039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NIST Post-Quantum Cryptography Project: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Kuantuma dayanıklı standart algoritmaların seçimi ve standardize edilmesi süreci.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57090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IEEE Spectrum: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bilgisayarların son gelişmeleri ve mühendislik zorluklarına dair yayınlar.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6151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IBM Quantum: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hesaplama donanımları, yazılımları ve uygulamalarına yönelik teknik dokümanlar.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593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ETSI/ISO Standartları: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çağı için yeni iletişim protokolleri ve güvenlik gereksinimleri üzerine çalışmalar.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721149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 err="1">
                <a:solidFill>
                  <a:srgbClr val="3D3E44"/>
                </a:solidFill>
                <a:latin typeface="Inter Light"/>
                <a:ea typeface="Inter Light"/>
              </a:rPr>
              <a:t>Dinlediğiniz</a:t>
            </a:r>
            <a:r>
              <a:rPr lang="en-US" sz="1400" dirty="0">
                <a:solidFill>
                  <a:srgbClr val="3D3E44"/>
                </a:solidFill>
                <a:latin typeface="Inter Light"/>
                <a:ea typeface="Inter Light"/>
              </a:rPr>
              <a:t> </a:t>
            </a:r>
            <a:r>
              <a:rPr lang="en-US" sz="1400" dirty="0" err="1">
                <a:solidFill>
                  <a:srgbClr val="3D3E44"/>
                </a:solidFill>
                <a:latin typeface="Inter Light"/>
                <a:ea typeface="Inter Light"/>
              </a:rPr>
              <a:t>için</a:t>
            </a:r>
            <a:r>
              <a:rPr lang="en-US" sz="1400" dirty="0">
                <a:solidFill>
                  <a:srgbClr val="3D3E44"/>
                </a:solidFill>
                <a:latin typeface="Inter Light"/>
                <a:ea typeface="Inter Light"/>
              </a:rPr>
              <a:t> </a:t>
            </a:r>
            <a:r>
              <a:rPr lang="en-US" sz="1400" dirty="0" err="1">
                <a:solidFill>
                  <a:srgbClr val="3D3E44"/>
                </a:solidFill>
                <a:latin typeface="Inter Light"/>
                <a:ea typeface="Inter Light"/>
              </a:rPr>
              <a:t>teşekkürler</a:t>
            </a:r>
            <a:r>
              <a:rPr lang="en-US" sz="1400" dirty="0">
                <a:solidFill>
                  <a:srgbClr val="3D3E44"/>
                </a:solidFill>
                <a:latin typeface="Inter Light"/>
                <a:ea typeface="Inter Light"/>
              </a:rPr>
              <a:t>.</a:t>
            </a:r>
            <a:endParaRPr lang="en-US" sz="1400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C9B4167-9301-70D0-E082-0BE00A7B460D}"/>
              </a:ext>
            </a:extLst>
          </p:cNvPr>
          <p:cNvSpPr/>
          <p:nvPr/>
        </p:nvSpPr>
        <p:spPr>
          <a:xfrm>
            <a:off x="12458543" y="7669529"/>
            <a:ext cx="2054268" cy="41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153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Sunumun Odak Noktası ve Önemi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22765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 sunum, kuantum teknolojisinin siber güvenlik üzerindeki potansiyel etkilerini, özellikle de mevcut şifreleme standartlarına yönelik oluşturduğu tehditleri incelemektedir.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3012281"/>
            <a:ext cx="3687485" cy="2252305"/>
          </a:xfrm>
          <a:prstGeom prst="roundRect">
            <a:avLst>
              <a:gd name="adj" fmla="val 4872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3012281"/>
            <a:ext cx="91440" cy="22523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53081" y="3216592"/>
            <a:ext cx="321028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Kuantum Hesaplama Nedir?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553081" y="3892391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Klasik bilgisayarlardan kat kat yüksek işlem gücüne sahip, süperpozisyon ve dolanıklık gibi kuantum mekaniği prensiplerini kullanan sistemlerdir.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9126" y="3012281"/>
            <a:ext cx="3687485" cy="2252305"/>
          </a:xfrm>
          <a:prstGeom prst="roundRect">
            <a:avLst>
              <a:gd name="adj" fmla="val 4872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66" y="3012281"/>
            <a:ext cx="91440" cy="22523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22017" y="3216592"/>
            <a:ext cx="29164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Mevcut Sistemlere Tehdit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0422017" y="3608903"/>
            <a:ext cx="321028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Yeterli olgunluğa ulaştıklarında, kuantum bilgisayarlar güncel şifreleme algoritmalarını (RSA, ECC) saniyeler içinde çözme potansiyeli taşır.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280190" y="5446038"/>
            <a:ext cx="3687485" cy="1962031"/>
          </a:xfrm>
          <a:prstGeom prst="roundRect">
            <a:avLst>
              <a:gd name="adj" fmla="val 559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446038"/>
            <a:ext cx="91440" cy="196203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53081" y="5650349"/>
            <a:ext cx="253365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Neden Şimdi Önemli?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553081" y="6042660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Veri güvenliğimizin temelini oluşturan şifreleme sistemleri bu tehdit altında olduğundan, erken önlem almak kritik öneme sahiptir.</a:t>
            </a:r>
            <a:endParaRPr lang="en-US" sz="140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D9CFE54F-D950-7811-F7FD-3637A125AC61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333"/>
            <a:ext cx="126896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Mevcut Durum ve Sorun Tanımı: Kriptografik Kırılganlık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7821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Günümüzün dijital iletişim güvenliği, matematiksel olarak zor olan problemler üzerine kurulmuş şifreleme algoritmalarına dayanır.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576632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83506" y="2610564"/>
            <a:ext cx="426398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Klasik Algoritmaların Güvenliği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383506" y="3132177"/>
            <a:ext cx="638460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Günümüzde yaygın olarak kullanılan RSA, AES ve ECC gibi algoritmalar, mevcut klasik bilgisayarların işlem gücüyle çözülemeyecek kadar karmaşıktır.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4365903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83506" y="4399836"/>
            <a:ext cx="403502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Kuantum Tehdidinin Kaynağı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383506" y="4921448"/>
            <a:ext cx="638460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Shor ve Grover algoritmaları sayesinde kuantum bilgisayarlar, özellikle RSA ve ECC'nin dayandığı asal çarpanlara ayırma ve ayrık logaritma problemlerini verimli bir şekilde çözebilir.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5996345"/>
            <a:ext cx="6974324" cy="1061323"/>
          </a:xfrm>
          <a:prstGeom prst="roundRect">
            <a:avLst>
              <a:gd name="adj" fmla="val 15388"/>
            </a:avLst>
          </a:prstGeom>
          <a:solidFill>
            <a:srgbClr val="D0D2E2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41" y="6270069"/>
            <a:ext cx="226814" cy="18145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383506" y="6223159"/>
            <a:ext cx="620315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Sorun Tanımı:</a:t>
            </a: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üstünlüğüne ulaşıldığında, mevcut tüm </a:t>
            </a:r>
            <a:r>
              <a:rPr lang="en-US" sz="1400" i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genel anahtarlı (asimetrik)</a:t>
            </a: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şifreleme sistemleri savunmasız hale gelecektir.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08" y="2576632"/>
            <a:ext cx="4500563" cy="4500563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116ED84D-FC00-A8A5-B80A-8E8C3226A974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033"/>
            <a:ext cx="11111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Çalışmanın Amacı ve Araştırma Sorusu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4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 çalışmanın temel amacı, kuantum bilgisayarların yükselişi karşısında siber güvenliği sürdürmek için gerekli stratejileri ve teknolojileri ortaya koymaktır.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72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Çalışmanın Amacı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90859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teknolojisinin kriptografik sistemler üzerindeki etkisini incelemek ve bu tehditlere karşı geliştirilebilecek dirençli korunma yöntemlerini detaylıca araştırmaktır.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43472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Araştırma Sorusu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797046" y="5027652"/>
            <a:ext cx="60395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"Kuantum bilgisayarlar güçlü şifreleme algoritmalarını nasıl tehdit eder ve bu tehditlere karşı hangi </a:t>
            </a:r>
            <a:r>
              <a:rPr lang="en-US" sz="175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yöntemlerle korunulabilir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?"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5027652"/>
            <a:ext cx="30480" cy="1088708"/>
          </a:xfrm>
          <a:prstGeom prst="rect">
            <a:avLst/>
          </a:prstGeom>
          <a:solidFill>
            <a:srgbClr val="C6C9DC"/>
          </a:solidFill>
          <a:ln/>
        </p:spPr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89434B6-CDF9-43AB-4366-B27740C9C9AB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3087"/>
            <a:ext cx="720351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Temel Araştırma Değişkenleri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774746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tehdidinin modellenmesi ve olası çözümlerin değerlendirilmesi için kilit değişkenler tanımlanmıştır.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608302"/>
            <a:ext cx="22860" cy="4738092"/>
          </a:xfrm>
          <a:prstGeom prst="roundRect">
            <a:avLst>
              <a:gd name="adj" fmla="val 759068"/>
            </a:avLst>
          </a:prstGeom>
          <a:solidFill>
            <a:srgbClr val="C5C7D2"/>
          </a:solidFill>
          <a:ln/>
        </p:spPr>
      </p:sp>
      <p:sp>
        <p:nvSpPr>
          <p:cNvPr id="6" name="Shape 3"/>
          <p:cNvSpPr/>
          <p:nvPr/>
        </p:nvSpPr>
        <p:spPr>
          <a:xfrm>
            <a:off x="816650" y="2608302"/>
            <a:ext cx="7556421" cy="1742718"/>
          </a:xfrm>
          <a:prstGeom prst="rect">
            <a:avLst/>
          </a:prstGeom>
          <a:solidFill>
            <a:srgbClr val="EFF0F6"/>
          </a:solidFill>
          <a:ln w="7620">
            <a:solidFill>
              <a:srgbClr val="C6C9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9412" y="280868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Bağımlı Değişken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09412" y="3225522"/>
            <a:ext cx="716327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Şifreleme Algoritmasının Güvenlik Düzeyi: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Mevcut bir kriptografik sistemin kuantum saldırılarına ne kadar süre dayanabildiği. (Ölçüt: Shor algoritması ile kırılma süresi, anahtar uzunluğu)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816650" y="4736544"/>
            <a:ext cx="7556421" cy="2609850"/>
          </a:xfrm>
          <a:prstGeom prst="rect">
            <a:avLst/>
          </a:prstGeom>
          <a:solidFill>
            <a:srgbClr val="EFF0F6"/>
          </a:solidFill>
          <a:ln w="7620">
            <a:solidFill>
              <a:srgbClr val="AAAE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09412" y="493692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Bağımsız Değişken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09412" y="5353764"/>
            <a:ext cx="71632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İşlem Gücü:</a:t>
            </a: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bilgisayarın kapasitesini belirleyen temel metrikler.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09412" y="6086118"/>
            <a:ext cx="71632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Qubit Sayısı (Kuantum bit)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09412" y="6461879"/>
            <a:ext cx="71632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Hata Oranı ve Düzeltme Mekanizmaları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09412" y="6837640"/>
            <a:ext cx="71632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Kapı Hızı ve Süresi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 19">
            <a:extLst>
              <a:ext uri="{FF2B5EF4-FFF2-40B4-BE49-F238E27FC236}">
                <a16:creationId xmlns:a16="http://schemas.microsoft.com/office/drawing/2014/main" id="{82C3DCE7-9029-F623-F28C-7A964DC245D2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0"/>
          <p:cNvSpPr/>
          <p:nvPr/>
        </p:nvSpPr>
        <p:spPr>
          <a:xfrm>
            <a:off x="521494" y="620"/>
            <a:ext cx="3725108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Çalışma Hipotezleri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1494" y="607877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 araştırma, kuantum bilgisayarların kriptografi üzerindeki etkisine dair iki ana hipotez üzerine kurulmuştur.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833406"/>
            <a:ext cx="13587413" cy="59486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2688" y="4406943"/>
            <a:ext cx="1593563" cy="74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H1: Etki Var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98605" y="4406943"/>
            <a:ext cx="1593564" cy="74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H0: Etki Yok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77670" y="6232833"/>
            <a:ext cx="2897388" cy="592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Post-kuantum önlemler yeterli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0824990" y="2696702"/>
            <a:ext cx="2963237" cy="592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Güvenlikte anlamlı değişiklik olmaz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026551" y="6354654"/>
            <a:ext cx="2884218" cy="29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Shor ve Grover etkin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960701" y="2844864"/>
            <a:ext cx="2963238" cy="29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Mevcut algoritmalar kırılır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425241" y="7098475"/>
            <a:ext cx="3714036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H1: Kuantum Üstünlüğü Hipotezi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425241" y="7526743"/>
            <a:ext cx="6612017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Hipotez (H1):</a:t>
            </a: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bilgisayarlar, yeterli işlem gücüne (yüksek bağlı qubit sayısına) ulaştığında mevcut şifreleme algoritmalarını (</a:t>
            </a:r>
            <a:r>
              <a:rPr lang="en-US" sz="115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RSA, ECC</a:t>
            </a: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) </a:t>
            </a:r>
            <a:r>
              <a:rPr lang="en-US" sz="11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etkin bir şekilde kırabilir.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480446" y="7086443"/>
            <a:ext cx="223504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H0: Null Hipotez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480446" y="7514711"/>
            <a:ext cx="6612017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Hipotez (H0):</a:t>
            </a: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Kuantum bilgisayarların mevcut şifreleme algoritmalarını kırma olasılığı veya hızı, klasik yöntemlere kıyasla istatistiksel olarak anlamlı değildir.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56880"/>
            <a:ext cx="13118306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Geleceğe Hazırlık: Kuantuma Dayanıklı Korunma Yöntemleri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6047" y="2449830"/>
            <a:ext cx="1311830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tehdidine karşı koymak için kriptografik ve fiziksel çözümler aktif olarak geliştirilmektedir.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6047" y="3009067"/>
            <a:ext cx="4070509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Post-Kuantum Kriptografi (PQC)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6047" y="3773448"/>
            <a:ext cx="4070509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bilgisayarlara karşı dayanıklı olduğu düşünülen, klasik bilgisayarlarda çalıştırılabilen yeni algoritmalar (Örn: Kafes tabanlı, Hash tabanlı kripto).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32" y="3059906"/>
            <a:ext cx="4361736" cy="436173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3821" y="3838158"/>
            <a:ext cx="307062" cy="3070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3844" y="3169325"/>
            <a:ext cx="340233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Hibrit Şifreleme Sistemleri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803844" y="3613071"/>
            <a:ext cx="4070509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Mevcut standartları (AES) ve PQC algoritmalarını bir arada kullanarak her iki tehdide karşı da güvenliği maksimize eden yaklaşım.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332" y="3059906"/>
            <a:ext cx="4361736" cy="436173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0635" y="4209395"/>
            <a:ext cx="307062" cy="3070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3844" y="5394722"/>
            <a:ext cx="4070509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Kuantum Anahtar Dağıtımı (QKD)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803844" y="6159103"/>
            <a:ext cx="4070509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mekaniği prensiplerini kullanarak, anahtar transferinin her türlü dinlemeye karşı güvenli olmasını sağlayan donanımsal çözüm.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332" y="3059906"/>
            <a:ext cx="4361736" cy="436173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9398" y="6336209"/>
            <a:ext cx="307062" cy="3070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6047" y="5394722"/>
            <a:ext cx="4070509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Yeni Kuantum Güvenlik Protokolleri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56047" y="6159103"/>
            <a:ext cx="4070509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Blokzincir ve IoT cihazları için tasarlanmış, kuantum dayanıklılığını mimarinin temelinden itibaren sağlayan yeni iletişim ve kimlik doğrulama standartları.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4332" y="3059906"/>
            <a:ext cx="4361736" cy="436173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2584" y="5964972"/>
            <a:ext cx="307062" cy="307062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F45CF552-B8E9-6F0C-6DA9-50C7F331C78C}"/>
              </a:ext>
            </a:extLst>
          </p:cNvPr>
          <p:cNvSpPr/>
          <p:nvPr/>
        </p:nvSpPr>
        <p:spPr>
          <a:xfrm>
            <a:off x="12458543" y="7326629"/>
            <a:ext cx="2054268" cy="876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088"/>
            <a:ext cx="1180540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Zaman Çizelgesi: Kuantuma Geçiş Yol Haritası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5129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Küresel otoriteler, kritik altyapıların kuantum sonrası döneme hazırlanması için aktif adımlar atmaktadır.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307550"/>
            <a:ext cx="22860" cy="5216843"/>
          </a:xfrm>
          <a:prstGeom prst="roundRect">
            <a:avLst>
              <a:gd name="adj" fmla="val 803720"/>
            </a:avLst>
          </a:prstGeom>
          <a:solidFill>
            <a:srgbClr val="C5C7D2"/>
          </a:solidFill>
          <a:ln/>
        </p:spPr>
      </p:sp>
      <p:sp>
        <p:nvSpPr>
          <p:cNvPr id="5" name="Shape 3"/>
          <p:cNvSpPr/>
          <p:nvPr/>
        </p:nvSpPr>
        <p:spPr>
          <a:xfrm>
            <a:off x="6725722" y="3218498"/>
            <a:ext cx="612338" cy="22860"/>
          </a:xfrm>
          <a:prstGeom prst="roundRect">
            <a:avLst>
              <a:gd name="adj" fmla="val 803720"/>
            </a:avLst>
          </a:prstGeom>
          <a:solidFill>
            <a:srgbClr val="C5C7D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02" y="3153430"/>
            <a:ext cx="152995" cy="15299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93790" y="2307550"/>
            <a:ext cx="5909072" cy="1844754"/>
          </a:xfrm>
          <a:prstGeom prst="roundRect">
            <a:avLst>
              <a:gd name="adj" fmla="val 99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59587" y="2519243"/>
            <a:ext cx="50315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2023-2025: Araştırma ve Standartlaşma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5483" y="2960489"/>
            <a:ext cx="548568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NIST'in (Ulusal Standartlar ve Teknoloji Enstitüsü) PQC algoritmalarını standartlaştırması ve pilot uygulamaların başlaması.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92340" y="4443293"/>
            <a:ext cx="612338" cy="22860"/>
          </a:xfrm>
          <a:prstGeom prst="roundRect">
            <a:avLst>
              <a:gd name="adj" fmla="val 803720"/>
            </a:avLst>
          </a:prstGeom>
          <a:solidFill>
            <a:srgbClr val="C5C7D2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02" y="4378226"/>
            <a:ext cx="152995" cy="15299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927538" y="3532346"/>
            <a:ext cx="5909072" cy="1844754"/>
          </a:xfrm>
          <a:prstGeom prst="roundRect">
            <a:avLst>
              <a:gd name="adj" fmla="val 99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139232" y="3744039"/>
            <a:ext cx="35896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2026-2028: Hazırlık Aşaması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8139232" y="4185285"/>
            <a:ext cx="548568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Organizasyonların kripto-çeviklik stratejilerini uygulamaya koyması, envanter çıkarma ve hibrit sistem testlerinin artırılması.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725722" y="5569744"/>
            <a:ext cx="612338" cy="22860"/>
          </a:xfrm>
          <a:prstGeom prst="roundRect">
            <a:avLst>
              <a:gd name="adj" fmla="val 803720"/>
            </a:avLst>
          </a:prstGeom>
          <a:solidFill>
            <a:srgbClr val="C5C7D2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02" y="5504676"/>
            <a:ext cx="152995" cy="152995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93790" y="4658797"/>
            <a:ext cx="5909072" cy="1844754"/>
          </a:xfrm>
          <a:prstGeom prst="roundRect">
            <a:avLst>
              <a:gd name="adj" fmla="val 99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3566874" y="4870490"/>
            <a:ext cx="29242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2029-2030: Kritik Geçiş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1005483" y="5311735"/>
            <a:ext cx="548568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Kritik altyapılarda ve hükümet sistemlerinde kuantuma dayanıklı algoritmalara tam geçişin tamamlanması hedeflenmektedir.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292340" y="6590467"/>
            <a:ext cx="612338" cy="22860"/>
          </a:xfrm>
          <a:prstGeom prst="roundRect">
            <a:avLst>
              <a:gd name="adj" fmla="val 803720"/>
            </a:avLst>
          </a:prstGeom>
          <a:solidFill>
            <a:srgbClr val="C5C7D2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02" y="6525399"/>
            <a:ext cx="152995" cy="152995"/>
          </a:xfrm>
          <a:prstGeom prst="rect">
            <a:avLst/>
          </a:prstGeom>
        </p:spPr>
      </p:pic>
      <p:sp>
        <p:nvSpPr>
          <p:cNvPr id="22" name="Shape 16"/>
          <p:cNvSpPr/>
          <p:nvPr/>
        </p:nvSpPr>
        <p:spPr>
          <a:xfrm>
            <a:off x="7927538" y="5785366"/>
            <a:ext cx="5909072" cy="1633061"/>
          </a:xfrm>
          <a:prstGeom prst="roundRect">
            <a:avLst>
              <a:gd name="adj" fmla="val 1125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8139232" y="5997059"/>
            <a:ext cx="41450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2031+: Kuantum Üstünlüğü Çağı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8139232" y="6438305"/>
            <a:ext cx="548568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Tamamen kuantum dayanıklı ve </a:t>
            </a:r>
            <a:r>
              <a:rPr lang="en-US" sz="160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destekli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sistemlerin dijital dünyaya hakim olması.</a:t>
            </a:r>
            <a:endParaRPr lang="en-US" sz="1600" dirty="0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541C07BF-6489-9574-06ED-C24AD13B39FC}"/>
              </a:ext>
            </a:extLst>
          </p:cNvPr>
          <p:cNvSpPr/>
          <p:nvPr/>
        </p:nvSpPr>
        <p:spPr>
          <a:xfrm>
            <a:off x="12458543" y="7578089"/>
            <a:ext cx="2054268" cy="55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5178"/>
            <a:ext cx="1041987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Sonuç ve Özet: Harekete Geçme Zamanı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1099899" y="4498777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Kuantum bilgisayarlar sadece bilimsel bir gelişme değil, aynı zamanda siber güvenliğimizin temelini yeniden yazan </a:t>
            </a: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stratejik bir zorluktur.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4269224"/>
            <a:ext cx="22860" cy="1112520"/>
          </a:xfrm>
          <a:prstGeom prst="rect">
            <a:avLst/>
          </a:prstGeom>
          <a:solidFill>
            <a:srgbClr val="C6C9DC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611297"/>
            <a:ext cx="13042821" cy="1844754"/>
          </a:xfrm>
          <a:prstGeom prst="roundRect">
            <a:avLst>
              <a:gd name="adj" fmla="val 99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5618917"/>
            <a:ext cx="4342448" cy="1829514"/>
          </a:xfrm>
          <a:prstGeom prst="roundRect">
            <a:avLst>
              <a:gd name="adj" fmla="val 10043"/>
            </a:avLst>
          </a:prstGeom>
          <a:solidFill>
            <a:srgbClr val="C4D5EF"/>
          </a:solidFill>
          <a:ln/>
        </p:spPr>
      </p:sp>
      <p:sp>
        <p:nvSpPr>
          <p:cNvPr id="8" name="Text 5"/>
          <p:cNvSpPr/>
          <p:nvPr/>
        </p:nvSpPr>
        <p:spPr>
          <a:xfrm>
            <a:off x="1005483" y="582299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Risk Büyük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5483" y="6264235"/>
            <a:ext cx="393430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Mevcut şifreleme sistemleri (RSA/ECC) kuantum algoritmaları karşısında yetersiz kalacaktır. Hassas veriler tehdit altındadır.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857" y="5618917"/>
            <a:ext cx="4342567" cy="1829514"/>
          </a:xfrm>
          <a:prstGeom prst="rect">
            <a:avLst/>
          </a:prstGeom>
          <a:solidFill>
            <a:srgbClr val="C4D5EF"/>
          </a:solidFill>
          <a:ln/>
        </p:spPr>
      </p:sp>
      <p:sp>
        <p:nvSpPr>
          <p:cNvPr id="11" name="Shape 8"/>
          <p:cNvSpPr/>
          <p:nvPr/>
        </p:nvSpPr>
        <p:spPr>
          <a:xfrm>
            <a:off x="5143857" y="5618917"/>
            <a:ext cx="22860" cy="1829514"/>
          </a:xfrm>
          <a:prstGeom prst="roundRect">
            <a:avLst>
              <a:gd name="adj" fmla="val 803720"/>
            </a:avLst>
          </a:prstGeom>
          <a:solidFill>
            <a:srgbClr val="AABBD5"/>
          </a:solidFill>
          <a:ln/>
        </p:spPr>
      </p:sp>
      <p:sp>
        <p:nvSpPr>
          <p:cNvPr id="12" name="Text 9"/>
          <p:cNvSpPr/>
          <p:nvPr/>
        </p:nvSpPr>
        <p:spPr>
          <a:xfrm>
            <a:off x="5347930" y="582299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Çözümler Gelişiyor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347930" y="6264235"/>
            <a:ext cx="393442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Post-Kuantum Kriptografi (PQC) ve Kuantum Anahtar Dağıtımı (QKD) gibi çözümler aktif olarak geliştirilmektedir.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486424" y="5618917"/>
            <a:ext cx="4342567" cy="1829514"/>
          </a:xfrm>
          <a:prstGeom prst="rect">
            <a:avLst/>
          </a:prstGeom>
          <a:solidFill>
            <a:srgbClr val="C4D5EF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5618917"/>
            <a:ext cx="22860" cy="1829514"/>
          </a:xfrm>
          <a:prstGeom prst="roundRect">
            <a:avLst>
              <a:gd name="adj" fmla="val 803720"/>
            </a:avLst>
          </a:prstGeom>
          <a:solidFill>
            <a:srgbClr val="AABBD5"/>
          </a:solidFill>
          <a:ln/>
        </p:spPr>
      </p:sp>
      <p:sp>
        <p:nvSpPr>
          <p:cNvPr id="16" name="Text 13"/>
          <p:cNvSpPr/>
          <p:nvPr/>
        </p:nvSpPr>
        <p:spPr>
          <a:xfrm>
            <a:off x="9690497" y="582299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Acil Eylem Gerekli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690497" y="6264235"/>
            <a:ext cx="393442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Örgütler, "Kripto-Çeviklik" kazanmalı ve şimdiden kuantuma dayanıklı sistemlere geçiş planlarını oluşturmaya başlamalıdır.</a:t>
            </a:r>
            <a:endParaRPr lang="en-US" sz="1600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6F7BE411-DDF5-8A1F-198C-0B8C2C79B71B}"/>
              </a:ext>
            </a:extLst>
          </p:cNvPr>
          <p:cNvSpPr/>
          <p:nvPr/>
        </p:nvSpPr>
        <p:spPr>
          <a:xfrm>
            <a:off x="12458543" y="7578089"/>
            <a:ext cx="2054268" cy="556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52</cp:revision>
  <dcterms:created xsi:type="dcterms:W3CDTF">2025-10-22T15:56:17Z</dcterms:created>
  <dcterms:modified xsi:type="dcterms:W3CDTF">2025-10-22T17:08:26Z</dcterms:modified>
</cp:coreProperties>
</file>